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66" r:id="rId4"/>
    <p:sldId id="258" r:id="rId5"/>
    <p:sldId id="271" r:id="rId6"/>
    <p:sldId id="269" r:id="rId7"/>
    <p:sldId id="260" r:id="rId8"/>
    <p:sldId id="268" r:id="rId9"/>
    <p:sldId id="270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2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50" d="100"/>
          <a:sy n="50" d="100"/>
        </p:scale>
        <p:origin x="-2568" y="-7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hristinedelong:Documents:2014-2015:Busn%20101:Pivott%20Excel%20Workshe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>
                <a:latin typeface="Bangla MN"/>
                <a:cs typeface="Bangla MN"/>
              </a:rPr>
              <a:t>Projected vs.</a:t>
            </a:r>
            <a:r>
              <a:rPr lang="en-US" baseline="0">
                <a:latin typeface="Bangla MN"/>
                <a:cs typeface="Bangla MN"/>
              </a:rPr>
              <a:t> Actual Earnings</a:t>
            </a:r>
            <a:endParaRPr lang="en-US">
              <a:latin typeface="Bangla MN"/>
              <a:cs typeface="Bangla MN"/>
            </a:endParaRP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Projected Earnings</c:v>
                </c:pt>
              </c:strCache>
            </c:strRef>
          </c:tx>
          <c:spPr>
            <a:solidFill>
              <a:srgbClr val="4891FF"/>
            </a:solidFill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2013.0</c:v>
                </c:pt>
                <c:pt idx="1">
                  <c:v>2014.0</c:v>
                </c:pt>
                <c:pt idx="2">
                  <c:v>2015.0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80.0</c:v>
                </c:pt>
                <c:pt idx="1">
                  <c:v>145.0</c:v>
                </c:pt>
                <c:pt idx="2">
                  <c:v>198.0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Actual Earnings</c:v>
                </c:pt>
              </c:strCache>
            </c:strRef>
          </c:tx>
          <c:spPr>
            <a:solidFill>
              <a:srgbClr val="11D92A"/>
            </a:solidFill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2013.0</c:v>
                </c:pt>
                <c:pt idx="1">
                  <c:v>2014.0</c:v>
                </c:pt>
                <c:pt idx="2">
                  <c:v>2015.0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75.0</c:v>
                </c:pt>
                <c:pt idx="1">
                  <c:v>170.0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268280"/>
        <c:axId val="2115719864"/>
      </c:barChart>
      <c:catAx>
        <c:axId val="21152682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15719864"/>
        <c:crosses val="autoZero"/>
        <c:auto val="1"/>
        <c:lblAlgn val="ctr"/>
        <c:lblOffset val="100"/>
        <c:noMultiLvlLbl val="0"/>
      </c:catAx>
      <c:valAx>
        <c:axId val="21157198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>
                    <a:latin typeface="Bangla MN"/>
                    <a:cs typeface="Bangla MN"/>
                  </a:defRPr>
                </a:pPr>
                <a:r>
                  <a:rPr lang="en-US">
                    <a:latin typeface="Bangla MN"/>
                    <a:cs typeface="Bangla MN"/>
                  </a:rPr>
                  <a:t>Earnings</a:t>
                </a:r>
                <a:r>
                  <a:rPr lang="en-US" baseline="0">
                    <a:latin typeface="Bangla MN"/>
                    <a:cs typeface="Bangla MN"/>
                  </a:rPr>
                  <a:t> (in thousands)</a:t>
                </a:r>
                <a:endParaRPr lang="en-US">
                  <a:latin typeface="Bangla MN"/>
                  <a:cs typeface="Bangla MN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1526828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800">
              <a:latin typeface="Bangla MN"/>
              <a:cs typeface="Bangla MN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BC041D-3C04-5B42-869E-E0DA51769BC2}" type="datetimeFigureOut">
              <a:rPr lang="en-US" smtClean="0"/>
              <a:t>12/5/14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4169C-CCD8-C84C-88BD-0C29A7568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4169C-CCD8-C84C-88BD-0C29A75689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51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4169C-CCD8-C84C-88BD-0C29A75689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84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14,000 </a:t>
            </a:r>
            <a:r>
              <a:rPr lang="en-US" dirty="0"/>
              <a:t>first year, 34,000 second year, </a:t>
            </a:r>
            <a:r>
              <a:rPr lang="en-US" dirty="0" smtClean="0"/>
              <a:t>39,00</a:t>
            </a:r>
            <a:r>
              <a:rPr lang="en-US" baseline="0" dirty="0" smtClean="0"/>
              <a:t>0 third year</a:t>
            </a:r>
          </a:p>
          <a:p>
            <a:r>
              <a:rPr lang="en-US" baseline="0" smtClean="0"/>
              <a:t>Profit $32,000 $102,000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Secure 15% market in America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Rent small factory in Europe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Start new line of products according to needs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Buy own factory and advertise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4169C-CCD8-C84C-88BD-0C29A75689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5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4000">
                <a:schemeClr val="accent1">
                  <a:lumMod val="60000"/>
                  <a:lumOff val="40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chemeClr val="accent1">
                  <a:alpha val="0"/>
                </a:schemeClr>
              </a:gs>
              <a:gs pos="5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1676400"/>
            <a:ext cx="3886200" cy="1524000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203574"/>
            <a:ext cx="3886200" cy="18256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ECD5-515E-4817-8A06-1D2ED2C83850}" type="datetime4">
              <a:rPr lang="en-US" smtClean="0"/>
              <a:pPr/>
              <a:t>December 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F4-DDCB-41FF-83F5-A48440F36FA7}" type="datetime4">
              <a:rPr lang="en-US" smtClean="0"/>
              <a:pPr/>
              <a:t>December 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56348-D703-428C-A1C4-7D6796EF5F41}" type="datetime4">
              <a:rPr lang="en-US" smtClean="0"/>
              <a:pPr/>
              <a:t>December 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3733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D1919-1B5F-4141-B613-3E5C6008A186}" type="datetime4">
              <a:rPr lang="en-US" smtClean="0"/>
              <a:pPr/>
              <a:t>December 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4000">
                <a:srgbClr val="333333"/>
              </a:gs>
              <a:gs pos="83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rgbClr val="000000">
                  <a:alpha val="0"/>
                </a:srgbClr>
              </a:gs>
              <a:gs pos="57000">
                <a:srgbClr val="4D4D4D"/>
              </a:gs>
              <a:gs pos="10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33787"/>
            <a:ext cx="7772400" cy="1362075"/>
          </a:xfrm>
        </p:spPr>
        <p:txBody>
          <a:bodyPr anchor="t"/>
          <a:lstStyle>
            <a:lvl1pPr algn="l">
              <a:defRPr sz="40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33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22427-B1DD-49E6-9F05-DE0F1467D7DC}" type="datetime4">
              <a:rPr lang="en-US" smtClean="0"/>
              <a:pPr/>
              <a:t>December 5,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CA7B5-8BC9-491C-A887-7C3E7ED947D8}" type="datetime4">
              <a:rPr lang="en-US" smtClean="0"/>
              <a:pPr/>
              <a:t>December 5,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85800" y="1536192"/>
            <a:ext cx="3657600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4800600" y="1536192"/>
            <a:ext cx="3657600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Freeform 11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18ED0-40F2-434C-A848-B92581875164}" type="datetime4">
              <a:rPr lang="en-US" smtClean="0"/>
              <a:pPr/>
              <a:t>December 5,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85800" y="2209800"/>
            <a:ext cx="36576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6576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5437F-F4F9-44A9-B4D3-9191CA04E889}" type="datetime4">
              <a:rPr lang="en-US" smtClean="0"/>
              <a:pPr/>
              <a:t>December 5,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3"/>
              </a:gs>
              <a:gs pos="50000">
                <a:schemeClr val="accent3">
                  <a:lumMod val="40000"/>
                  <a:lumOff val="60000"/>
                </a:schemeClr>
              </a:gs>
              <a:gs pos="5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5381627"/>
            <a:ext cx="3286124" cy="1207294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6996854"/>
              <a:gd name="connsiteY0" fmla="*/ 0 h 1571625"/>
              <a:gd name="connsiteX1" fmla="*/ 6996854 w 6996854"/>
              <a:gd name="connsiteY1" fmla="*/ 1266825 h 1571625"/>
              <a:gd name="connsiteX2" fmla="*/ 0 w 6996854"/>
              <a:gd name="connsiteY2" fmla="*/ 1571625 h 1571625"/>
              <a:gd name="connsiteX3" fmla="*/ 0 w 6996854"/>
              <a:gd name="connsiteY3" fmla="*/ 0 h 1571625"/>
              <a:gd name="connsiteX0" fmla="*/ 0 w 7583417"/>
              <a:gd name="connsiteY0" fmla="*/ 0 h 800100"/>
              <a:gd name="connsiteX1" fmla="*/ 7583417 w 7583417"/>
              <a:gd name="connsiteY1" fmla="*/ 495300 h 800100"/>
              <a:gd name="connsiteX2" fmla="*/ 586563 w 7583417"/>
              <a:gd name="connsiteY2" fmla="*/ 800100 h 800100"/>
              <a:gd name="connsiteX3" fmla="*/ 0 w 7583417"/>
              <a:gd name="connsiteY3" fmla="*/ 0 h 800100"/>
              <a:gd name="connsiteX0" fmla="*/ 0 w 7017803"/>
              <a:gd name="connsiteY0" fmla="*/ 0 h 1200150"/>
              <a:gd name="connsiteX1" fmla="*/ 7017803 w 7017803"/>
              <a:gd name="connsiteY1" fmla="*/ 895350 h 1200150"/>
              <a:gd name="connsiteX2" fmla="*/ 20949 w 7017803"/>
              <a:gd name="connsiteY2" fmla="*/ 1200150 h 1200150"/>
              <a:gd name="connsiteX3" fmla="*/ 0 w 7017803"/>
              <a:gd name="connsiteY3" fmla="*/ 0 h 1200150"/>
              <a:gd name="connsiteX0" fmla="*/ 0 w 6410292"/>
              <a:gd name="connsiteY0" fmla="*/ 0 h 1752600"/>
              <a:gd name="connsiteX1" fmla="*/ 6410292 w 6410292"/>
              <a:gd name="connsiteY1" fmla="*/ 1752600 h 1752600"/>
              <a:gd name="connsiteX2" fmla="*/ 20949 w 6410292"/>
              <a:gd name="connsiteY2" fmla="*/ 1200150 h 1752600"/>
              <a:gd name="connsiteX3" fmla="*/ 0 w 6410292"/>
              <a:gd name="connsiteY3" fmla="*/ 0 h 1752600"/>
              <a:gd name="connsiteX0" fmla="*/ 0 w 7227290"/>
              <a:gd name="connsiteY0" fmla="*/ 0 h 1200150"/>
              <a:gd name="connsiteX1" fmla="*/ 7227290 w 7227290"/>
              <a:gd name="connsiteY1" fmla="*/ 885825 h 1200150"/>
              <a:gd name="connsiteX2" fmla="*/ 20949 w 7227290"/>
              <a:gd name="connsiteY2" fmla="*/ 1200150 h 1200150"/>
              <a:gd name="connsiteX3" fmla="*/ 0 w 7227290"/>
              <a:gd name="connsiteY3" fmla="*/ 0 h 1200150"/>
              <a:gd name="connsiteX0" fmla="*/ 0 w 7227290"/>
              <a:gd name="connsiteY0" fmla="*/ 0 h 885825"/>
              <a:gd name="connsiteX1" fmla="*/ 7227290 w 7227290"/>
              <a:gd name="connsiteY1" fmla="*/ 885825 h 885825"/>
              <a:gd name="connsiteX2" fmla="*/ 555141 w 7227290"/>
              <a:gd name="connsiteY2" fmla="*/ 862013 h 885825"/>
              <a:gd name="connsiteX3" fmla="*/ 0 w 7227290"/>
              <a:gd name="connsiteY3" fmla="*/ 0 h 885825"/>
              <a:gd name="connsiteX0" fmla="*/ 0 w 7227290"/>
              <a:gd name="connsiteY0" fmla="*/ 0 h 1207294"/>
              <a:gd name="connsiteX1" fmla="*/ 7227290 w 7227290"/>
              <a:gd name="connsiteY1" fmla="*/ 885825 h 1207294"/>
              <a:gd name="connsiteX2" fmla="*/ 0 w 7227290"/>
              <a:gd name="connsiteY2" fmla="*/ 1207294 h 1207294"/>
              <a:gd name="connsiteX3" fmla="*/ 0 w 7227290"/>
              <a:gd name="connsiteY3" fmla="*/ 0 h 120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7290" h="1207294">
                <a:moveTo>
                  <a:pt x="0" y="0"/>
                </a:moveTo>
                <a:lnTo>
                  <a:pt x="7227290" y="885825"/>
                </a:lnTo>
                <a:lnTo>
                  <a:pt x="0" y="12072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196" y="5347020"/>
            <a:ext cx="3426231" cy="944725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2830674 w 7605568"/>
              <a:gd name="connsiteY2" fmla="*/ 806612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2930931"/>
              <a:gd name="connsiteY0" fmla="*/ 0 h 806612"/>
              <a:gd name="connsiteX1" fmla="*/ 0 w 2930931"/>
              <a:gd name="connsiteY1" fmla="*/ 75665 h 806612"/>
              <a:gd name="connsiteX2" fmla="*/ 2830674 w 2930931"/>
              <a:gd name="connsiteY2" fmla="*/ 806612 h 806612"/>
              <a:gd name="connsiteX3" fmla="*/ 2930931 w 2930931"/>
              <a:gd name="connsiteY3" fmla="*/ 785765 h 806612"/>
              <a:gd name="connsiteX4" fmla="*/ 1 w 2930931"/>
              <a:gd name="connsiteY4" fmla="*/ 0 h 806612"/>
              <a:gd name="connsiteX0" fmla="*/ 1 w 3204530"/>
              <a:gd name="connsiteY0" fmla="*/ 0 h 944725"/>
              <a:gd name="connsiteX1" fmla="*/ 0 w 3204530"/>
              <a:gd name="connsiteY1" fmla="*/ 75665 h 944725"/>
              <a:gd name="connsiteX2" fmla="*/ 3204530 w 3204530"/>
              <a:gd name="connsiteY2" fmla="*/ 944725 h 944725"/>
              <a:gd name="connsiteX3" fmla="*/ 2930931 w 3204530"/>
              <a:gd name="connsiteY3" fmla="*/ 785765 h 944725"/>
              <a:gd name="connsiteX4" fmla="*/ 1 w 3204530"/>
              <a:gd name="connsiteY4" fmla="*/ 0 h 944725"/>
              <a:gd name="connsiteX0" fmla="*/ 1 w 3426231"/>
              <a:gd name="connsiteY0" fmla="*/ 0 h 944725"/>
              <a:gd name="connsiteX1" fmla="*/ 0 w 3426231"/>
              <a:gd name="connsiteY1" fmla="*/ 75665 h 944725"/>
              <a:gd name="connsiteX2" fmla="*/ 3204530 w 3426231"/>
              <a:gd name="connsiteY2" fmla="*/ 944725 h 944725"/>
              <a:gd name="connsiteX3" fmla="*/ 3426231 w 3426231"/>
              <a:gd name="connsiteY3" fmla="*/ 923877 h 944725"/>
              <a:gd name="connsiteX4" fmla="*/ 1 w 3426231"/>
              <a:gd name="connsiteY4" fmla="*/ 0 h 94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6231" h="944725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3204530" y="944725"/>
                </a:lnTo>
                <a:lnTo>
                  <a:pt x="3426231" y="923877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24E59-01D0-4537-B876-7E5EC75B028D}" type="datetime4">
              <a:rPr lang="en-US" smtClean="0"/>
              <a:pPr/>
              <a:t>December 5,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2E49-18A1-40BC-BA5D-5A2EC8FDDF15}" type="datetime4">
              <a:rPr lang="en-US" smtClean="0"/>
              <a:pPr/>
              <a:t>December 5,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572000" y="609600"/>
            <a:ext cx="3886200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76274" y="1527048"/>
            <a:ext cx="3383280" cy="32918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72000" y="609600"/>
            <a:ext cx="3886200" cy="4190999"/>
          </a:xfrm>
          <a:ln w="79375">
            <a:solidFill>
              <a:schemeClr val="tx1"/>
            </a:solidFill>
            <a:miter lim="800000"/>
          </a:ln>
          <a:effectLst>
            <a:outerShdw blurRad="50800" dist="38100" dir="5400000" algn="ctr" rotWithShape="0">
              <a:srgbClr val="000000">
                <a:alpha val="42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5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</a:t>
            </a:r>
            <a:r>
              <a:rPr lang="en-US" smtClean="0"/>
              <a:t>add icture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83DA4-3B24-449B-95CA-514EB7E30A99}" type="datetime4">
              <a:rPr lang="en-US" smtClean="0"/>
              <a:pPr/>
              <a:t>December 5,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76656" y="1524000"/>
            <a:ext cx="3381375" cy="3295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>
              <a:alphaModFix amt="15000"/>
            </a:blip>
            <a:srcRect/>
            <a:tile tx="0" ty="0" sx="76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7724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00200"/>
            <a:ext cx="7772400" cy="4525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416675"/>
            <a:ext cx="1981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lang="en-US" sz="900" kern="1200" cap="all" spc="110" baseline="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42120D2-3948-4F8F-BE5D-E7E7D97880B2}" type="datetime4">
              <a:rPr lang="en-US" smtClean="0"/>
              <a:pPr/>
              <a:t>December 5, 2014</a:t>
            </a:fld>
            <a:endParaRPr lang="en-US" dirty="0" err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l">
              <a:defRPr sz="900" cap="all" spc="110" baseline="0">
                <a:solidFill>
                  <a:srgbClr val="4D4D4D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sz="1100" b="1" baseline="0">
                <a:solidFill>
                  <a:srgbClr val="4D4D4D"/>
                </a:solidFill>
              </a:defRPr>
            </a:lvl1pPr>
          </a:lstStyle>
          <a:p>
            <a:fld id="{1D72EBF8-7CF5-44B7-B2BF-E22DE4D0703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0.wdp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microsoft.com/office/2007/relationships/hdphoto" Target="../media/hdphoto2.wdp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2.png"/><Relationship Id="rId5" Type="http://schemas.microsoft.com/office/2007/relationships/hdphoto" Target="../media/hdphoto4.wdp"/><Relationship Id="rId6" Type="http://schemas.openxmlformats.org/officeDocument/2006/relationships/image" Target="../media/image13.png"/><Relationship Id="rId7" Type="http://schemas.microsoft.com/office/2007/relationships/hdphoto" Target="../media/hdphoto5.wdp"/><Relationship Id="rId8" Type="http://schemas.openxmlformats.org/officeDocument/2006/relationships/image" Target="../media/image14.png"/><Relationship Id="rId9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16.png"/><Relationship Id="rId5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83958" y="1548947"/>
            <a:ext cx="6469425" cy="1954217"/>
            <a:chOff x="0" y="0"/>
            <a:chExt cx="3500026" cy="1028700"/>
          </a:xfrm>
        </p:grpSpPr>
        <p:sp>
          <p:nvSpPr>
            <p:cNvPr id="6" name="Oval 5"/>
            <p:cNvSpPr/>
            <p:nvPr/>
          </p:nvSpPr>
          <p:spPr>
            <a:xfrm>
              <a:off x="0" y="0"/>
              <a:ext cx="937260" cy="9144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40005" dist="22984" dir="5400000" sx="105000" sy="105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7200" y="0"/>
              <a:ext cx="800100" cy="8001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40005" dist="22984" dir="5400000" sx="105000" sy="105000" rotWithShape="0">
                <a:srgbClr val="000000">
                  <a:alpha val="45000"/>
                </a:srgbClr>
              </a:outerShdw>
            </a:effectLst>
            <a:extLst>
              <a:ext uri="{FAA26D3D-D897-4be2-8F04-BA451C77F1D7}">
                <ma14:placeholderFlag xmlns:ma14="http://schemas.microsoft.com/office/mac/drawingml/2011/main"/>
              </a:ex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914400" y="0"/>
              <a:ext cx="685800" cy="6858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40005" dist="22984" dir="5400000" sx="105000" sy="105000" rotWithShape="0">
                <a:srgbClr val="000000">
                  <a:alpha val="45000"/>
                </a:srgbClr>
              </a:outerShdw>
            </a:effectLst>
            <a:extLst>
              <a:ext uri="{FAA26D3D-D897-4be2-8F04-BA451C77F1D7}">
                <ma14:placeholderFlag xmlns:ma14="http://schemas.microsoft.com/office/mac/drawingml/2011/main"/>
              </a:ex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Text Box 2"/>
            <p:cNvSpPr txBox="1"/>
            <p:nvPr/>
          </p:nvSpPr>
          <p:spPr>
            <a:xfrm>
              <a:off x="1671226" y="571500"/>
              <a:ext cx="1828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ＭＳ ゴシック"/>
                  <a:cs typeface="Times New Roman"/>
                </a:rPr>
                <a:t> </a:t>
              </a:r>
              <a:r>
                <a:rPr lang="en-US" sz="1200" dirty="0">
                  <a:solidFill>
                    <a:srgbClr val="FFFFFF"/>
                  </a:solidFill>
                  <a:effectLst/>
                  <a:ea typeface="ＭＳ ゴシック"/>
                  <a:cs typeface="Times New Roman"/>
                </a:rPr>
                <a:t> </a:t>
              </a:r>
              <a:r>
                <a:rPr lang="en-US" sz="2000" dirty="0">
                  <a:solidFill>
                    <a:srgbClr val="FFFFFF"/>
                  </a:solidFill>
                  <a:effectLst/>
                  <a:latin typeface="Bangla MN"/>
                  <a:ea typeface="ＭＳ ゴシック"/>
                  <a:cs typeface="Times New Roman"/>
                </a:rPr>
                <a:t>Pick it, click it, flip it!</a:t>
              </a:r>
              <a:endParaRPr lang="en-US" sz="2400" dirty="0">
                <a:solidFill>
                  <a:srgbClr val="FFFFFF"/>
                </a:solidFill>
                <a:effectLst/>
                <a:ea typeface="ＭＳ ゴシック"/>
                <a:cs typeface="Times New Roman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ＭＳ ゴシック"/>
                  <a:cs typeface="Times New Roman"/>
                </a:rPr>
                <a:t> </a:t>
              </a:r>
            </a:p>
          </p:txBody>
        </p:sp>
      </p:grpSp>
      <p:sp>
        <p:nvSpPr>
          <p:cNvPr id="10" name="Text Box 6"/>
          <p:cNvSpPr txBox="1"/>
          <p:nvPr/>
        </p:nvSpPr>
        <p:spPr>
          <a:xfrm>
            <a:off x="4273041" y="1331811"/>
            <a:ext cx="4078756" cy="1519947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800" dirty="0">
                <a:solidFill>
                  <a:schemeClr val="tx1"/>
                </a:solidFill>
                <a:effectLst/>
                <a:latin typeface="Bangla MN"/>
                <a:ea typeface="ＭＳ ゴシック"/>
                <a:cs typeface="Apple Chancery"/>
              </a:rPr>
              <a:t>Pivott</a:t>
            </a:r>
            <a:endParaRPr lang="en-US" dirty="0">
              <a:solidFill>
                <a:schemeClr val="tx1"/>
              </a:solidFill>
              <a:effectLst/>
              <a:ea typeface="ＭＳ ゴシック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3359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83958" y="1548947"/>
            <a:ext cx="6469425" cy="1954217"/>
            <a:chOff x="0" y="0"/>
            <a:chExt cx="3500026" cy="1028700"/>
          </a:xfrm>
        </p:grpSpPr>
        <p:sp>
          <p:nvSpPr>
            <p:cNvPr id="6" name="Oval 5"/>
            <p:cNvSpPr/>
            <p:nvPr/>
          </p:nvSpPr>
          <p:spPr>
            <a:xfrm>
              <a:off x="0" y="0"/>
              <a:ext cx="937260" cy="9144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40005" dist="22984" dir="5400000" sx="105000" sy="1050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7200" y="0"/>
              <a:ext cx="800100" cy="8001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40005" dist="22984" dir="5400000" sx="105000" sy="105000" rotWithShape="0">
                <a:srgbClr val="000000">
                  <a:alpha val="45000"/>
                </a:srgbClr>
              </a:outerShdw>
            </a:effectLst>
            <a:extLst>
              <a:ext uri="{FAA26D3D-D897-4be2-8F04-BA451C77F1D7}">
                <ma14:placeholderFlag xmlns:ma14="http://schemas.microsoft.com/office/mac/drawingml/2011/main"/>
              </a:ex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914400" y="0"/>
              <a:ext cx="685800" cy="6858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40005" dist="22984" dir="5400000" sx="105000" sy="105000" rotWithShape="0">
                <a:srgbClr val="000000">
                  <a:alpha val="45000"/>
                </a:srgbClr>
              </a:outerShdw>
            </a:effectLst>
            <a:extLst>
              <a:ext uri="{FAA26D3D-D897-4be2-8F04-BA451C77F1D7}">
                <ma14:placeholderFlag xmlns:ma14="http://schemas.microsoft.com/office/mac/drawingml/2011/main"/>
              </a:ex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Text Box 2"/>
            <p:cNvSpPr txBox="1"/>
            <p:nvPr/>
          </p:nvSpPr>
          <p:spPr>
            <a:xfrm>
              <a:off x="1671226" y="571500"/>
              <a:ext cx="1828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ＭＳ ゴシック"/>
                  <a:cs typeface="Times New Roman"/>
                </a:rPr>
                <a:t> </a:t>
              </a:r>
              <a:r>
                <a:rPr lang="en-US" sz="1200" dirty="0">
                  <a:solidFill>
                    <a:srgbClr val="FFFFFF"/>
                  </a:solidFill>
                  <a:effectLst/>
                  <a:ea typeface="ＭＳ ゴシック"/>
                  <a:cs typeface="Times New Roman"/>
                </a:rPr>
                <a:t> </a:t>
              </a:r>
              <a:r>
                <a:rPr lang="en-US" sz="2000" dirty="0">
                  <a:solidFill>
                    <a:srgbClr val="FFFFFF"/>
                  </a:solidFill>
                  <a:effectLst/>
                  <a:latin typeface="Bangla MN"/>
                  <a:ea typeface="ＭＳ ゴシック"/>
                  <a:cs typeface="Times New Roman"/>
                </a:rPr>
                <a:t>Pick it, click it, flip it!</a:t>
              </a:r>
              <a:endParaRPr lang="en-US" sz="2400" dirty="0">
                <a:solidFill>
                  <a:srgbClr val="FFFFFF"/>
                </a:solidFill>
                <a:effectLst/>
                <a:ea typeface="ＭＳ ゴシック"/>
                <a:cs typeface="Times New Roman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ＭＳ ゴシック"/>
                  <a:cs typeface="Times New Roman"/>
                </a:rPr>
                <a:t> </a:t>
              </a:r>
            </a:p>
          </p:txBody>
        </p:sp>
      </p:grpSp>
      <p:sp>
        <p:nvSpPr>
          <p:cNvPr id="10" name="Text Box 6"/>
          <p:cNvSpPr txBox="1"/>
          <p:nvPr/>
        </p:nvSpPr>
        <p:spPr>
          <a:xfrm>
            <a:off x="4273041" y="1331811"/>
            <a:ext cx="4078756" cy="1519947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800" dirty="0">
                <a:solidFill>
                  <a:schemeClr val="tx1"/>
                </a:solidFill>
                <a:effectLst/>
                <a:latin typeface="Bangla MN"/>
                <a:ea typeface="ＭＳ ゴシック"/>
                <a:cs typeface="Apple Chancery"/>
              </a:rPr>
              <a:t>Pivott</a:t>
            </a:r>
            <a:endParaRPr lang="en-US" dirty="0">
              <a:solidFill>
                <a:schemeClr val="tx1"/>
              </a:solidFill>
              <a:effectLst/>
              <a:ea typeface="ＭＳ ゴシック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6020" y="3503164"/>
            <a:ext cx="45181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Contact us!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Website: www.pivottmarker.com</a:t>
            </a:r>
          </a:p>
          <a:p>
            <a:r>
              <a:rPr lang="en-US" dirty="0" smtClean="0"/>
              <a:t>Email: customersupport@pivott.com</a:t>
            </a:r>
          </a:p>
          <a:p>
            <a:r>
              <a:rPr lang="en-US" dirty="0" smtClean="0"/>
              <a:t>Phone: 1(800) CLICK-IT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83447" y="3421884"/>
            <a:ext cx="2822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Follow Us!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13" b="99497" l="1039" r="99221">
                        <a14:foregroundMark x1="13247" y1="76633" x2="13247" y2="84171"/>
                        <a14:foregroundMark x1="16623" y1="82412" x2="16623" y2="85930"/>
                        <a14:foregroundMark x1="28831" y1="79648" x2="27013" y2="82161"/>
                        <a14:foregroundMark x1="36883" y1="72613" x2="35844" y2="82915"/>
                        <a14:foregroundMark x1="62857" y1="78894" x2="62857" y2="81407"/>
                        <a14:foregroundMark x1="25195" y1="85427" x2="24675" y2="86935"/>
                      </a14:backgroundRemoval>
                    </a14:imgEffect>
                  </a14:imgLayer>
                </a14:imgProps>
              </a:ext>
            </a:extLst>
          </a:blip>
          <a:srcRect l="8958" r="15496" b="31831"/>
          <a:stretch/>
        </p:blipFill>
        <p:spPr>
          <a:xfrm>
            <a:off x="5801359" y="3784631"/>
            <a:ext cx="1084005" cy="10111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1" y="3865730"/>
            <a:ext cx="932179" cy="9300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74080" y="4874424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PivottMarker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24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n-US" sz="5400" cap="none" dirty="0">
              <a:latin typeface="Bangla MN"/>
              <a:cs typeface="Bangla MN"/>
            </a:endParaRPr>
          </a:p>
        </p:txBody>
      </p:sp>
      <p:sp>
        <p:nvSpPr>
          <p:cNvPr id="5" name="TextBox 4"/>
          <p:cNvSpPr txBox="1"/>
          <p:nvPr/>
        </p:nvSpPr>
        <p:spPr>
          <a:xfrm rot="443998">
            <a:off x="-137042" y="5077905"/>
            <a:ext cx="407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Bangla MN"/>
                <a:cs typeface="Bangla MN"/>
              </a:rPr>
              <a:t>Pivott Marker</a:t>
            </a:r>
            <a:endParaRPr lang="en-US" sz="2800" dirty="0">
              <a:solidFill>
                <a:srgbClr val="FFFFFF"/>
              </a:solidFill>
              <a:latin typeface="Bangla MN"/>
              <a:cs typeface="Bangla MN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41663" y="1417638"/>
            <a:ext cx="6418477" cy="3189234"/>
            <a:chOff x="1354643" y="1689216"/>
            <a:chExt cx="6418477" cy="3189234"/>
          </a:xfrm>
        </p:grpSpPr>
        <p:pic>
          <p:nvPicPr>
            <p:cNvPr id="4" name="Picture 3" descr="SCAN0001.JPG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57" b="95110" l="2702" r="97420">
                          <a14:foregroundMark x1="27140" y1="68032" x2="62265" y2="35208"/>
                          <a14:foregroundMark x1="76897" y1="28423" x2="76897" y2="306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643" y="1689216"/>
              <a:ext cx="6418477" cy="3189234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 rot="20080208">
              <a:off x="3202815" y="3407939"/>
              <a:ext cx="736656" cy="437950"/>
              <a:chOff x="1709955" y="1548948"/>
              <a:chExt cx="2957799" cy="1737082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1709955" y="1548948"/>
                <a:ext cx="1732425" cy="173708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40005" dist="22984" dir="5400000" sx="105000" sy="105000" rotWithShape="0">
                  <a:srgbClr val="000000">
                    <a:alpha val="4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2555040" y="1548948"/>
                <a:ext cx="1478900" cy="1519947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ffectLst>
                <a:outerShdw blurRad="40005" dist="22984" dir="5400000" sx="105000" sy="105000" rotWithShape="0">
                  <a:srgbClr val="000000">
                    <a:alpha val="45000"/>
                  </a:srgbClr>
                </a:outerShdw>
              </a:effectLst>
              <a:extLst>
                <a:ext uri="{FAA26D3D-D897-4be2-8F04-BA451C77F1D7}">
                  <ma14:placeholderFlag xmlns:ma14="http://schemas.microsoft.com/office/mac/drawingml/2011/main"/>
                </a:ext>
                <a:ext uri="{C572A759-6A51-4108-AA02-DFA0A04FC94B}">
                  <ma14:wrappingTextBoxFlag xmlns:ma14="http://schemas.microsoft.com/office/mac/drawingml/2011/main"/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400126" y="1548948"/>
                <a:ext cx="1267628" cy="1302811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40005" dist="22984" dir="5400000" sx="105000" sy="105000" rotWithShape="0">
                  <a:srgbClr val="000000">
                    <a:alpha val="45000"/>
                  </a:srgbClr>
                </a:outerShdw>
              </a:effectLst>
              <a:extLst>
                <a:ext uri="{FAA26D3D-D897-4be2-8F04-BA451C77F1D7}">
                  <ma14:placeholderFlag xmlns:ma14="http://schemas.microsoft.com/office/mac/drawingml/2011/main"/>
                </a:ext>
                <a:ext uri="{C572A759-6A51-4108-AA02-DFA0A04FC94B}">
                  <ma14:wrappingTextBoxFlag xmlns:ma14="http://schemas.microsoft.com/office/mac/drawingml/2011/main"/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 rot="20288766">
              <a:off x="3859499" y="2895349"/>
              <a:ext cx="174136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Bangla MN"/>
                  <a:cs typeface="Bangla MN"/>
                </a:rPr>
                <a:t>Pivott</a:t>
              </a:r>
              <a:endParaRPr lang="en-US" sz="900" dirty="0" smtClean="0">
                <a:solidFill>
                  <a:srgbClr val="000000"/>
                </a:solidFill>
                <a:latin typeface="Bangla MN"/>
                <a:cs typeface="Bangla MN"/>
              </a:endParaRPr>
            </a:p>
            <a:p>
              <a:r>
                <a:rPr lang="en-US" sz="900" dirty="0" smtClean="0">
                  <a:solidFill>
                    <a:srgbClr val="000000"/>
                  </a:solidFill>
                  <a:latin typeface="Bangla MN"/>
                  <a:cs typeface="Bangla MN"/>
                </a:rPr>
                <a:t>Pick it, click it, flip it!</a:t>
              </a:r>
              <a:endParaRPr lang="en-US" sz="900" dirty="0">
                <a:solidFill>
                  <a:srgbClr val="000000"/>
                </a:solidFill>
                <a:latin typeface="Bangla MN"/>
                <a:cs typeface="Bangla MN"/>
              </a:endParaRPr>
            </a:p>
          </p:txBody>
        </p:sp>
      </p:grpSp>
      <p:sp>
        <p:nvSpPr>
          <p:cNvPr id="21" name="Oval 20"/>
          <p:cNvSpPr/>
          <p:nvPr/>
        </p:nvSpPr>
        <p:spPr>
          <a:xfrm>
            <a:off x="5257624" y="3815644"/>
            <a:ext cx="2111449" cy="1957687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Bangla MN"/>
                <a:cs typeface="Bangla MN"/>
              </a:rPr>
              <a:t>4 colors to pick from!</a:t>
            </a:r>
            <a:endParaRPr lang="en-US" sz="2500" dirty="0">
              <a:latin typeface="Bangla MN"/>
              <a:cs typeface="Bangla MN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206288" y="955723"/>
            <a:ext cx="1797294" cy="17043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Bangla MN"/>
                <a:cs typeface="Bangla MN"/>
              </a:rPr>
              <a:t>Erase with a flip!</a:t>
            </a:r>
            <a:endParaRPr lang="en-US" sz="2500" dirty="0">
              <a:latin typeface="Bangla MN"/>
              <a:cs typeface="Bangla MN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861247" y="880661"/>
            <a:ext cx="1736448" cy="17794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Bangla MN"/>
                <a:cs typeface="Bangla MN"/>
              </a:rPr>
              <a:t>Top off with a cap! </a:t>
            </a:r>
            <a:endParaRPr lang="en-US" sz="2500" dirty="0">
              <a:latin typeface="Bangla MN"/>
              <a:cs typeface="Bangla MN"/>
            </a:endParaRPr>
          </a:p>
        </p:txBody>
      </p:sp>
    </p:spTree>
    <p:extLst>
      <p:ext uri="{BB962C8B-B14F-4D97-AF65-F5344CB8AC3E}">
        <p14:creationId xmlns:p14="http://schemas.microsoft.com/office/powerpoint/2010/main" val="1821152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40" y="2273400"/>
            <a:ext cx="1282452" cy="1278177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360329" y="4184754"/>
            <a:ext cx="821742" cy="675398"/>
            <a:chOff x="5873103" y="4067324"/>
            <a:chExt cx="821742" cy="675398"/>
          </a:xfrm>
        </p:grpSpPr>
        <p:grpSp>
          <p:nvGrpSpPr>
            <p:cNvPr id="23" name="Group 22"/>
            <p:cNvGrpSpPr/>
            <p:nvPr/>
          </p:nvGrpSpPr>
          <p:grpSpPr>
            <a:xfrm>
              <a:off x="5873103" y="4139678"/>
              <a:ext cx="821742" cy="517155"/>
              <a:chOff x="5855840" y="4152385"/>
              <a:chExt cx="821742" cy="517155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4434345">
                <a:off x="6061314" y="4015931"/>
                <a:ext cx="479813" cy="752722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889239">
                <a:off x="5991507" y="4056830"/>
                <a:ext cx="477043" cy="748378"/>
              </a:xfrm>
              <a:prstGeom prst="rect">
                <a:avLst/>
              </a:prstGeom>
            </p:spPr>
          </p:pic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98045">
              <a:off x="6163757" y="4067324"/>
              <a:ext cx="431251" cy="67539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cap="none" dirty="0" smtClean="0">
                <a:latin typeface="Bangla MN"/>
                <a:cs typeface="Bangla MN"/>
              </a:rPr>
              <a:t>Our Inspiration</a:t>
            </a:r>
            <a:endParaRPr lang="en-US" sz="5400" cap="none" dirty="0">
              <a:latin typeface="Bangla MN"/>
              <a:cs typeface="Bangla MN"/>
            </a:endParaRPr>
          </a:p>
        </p:txBody>
      </p:sp>
      <p:pic>
        <p:nvPicPr>
          <p:cNvPr id="15" name="Content Placeholder 14" descr="trash.jpg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00" b="97700" l="3531" r="97034">
                        <a14:foregroundMark x1="75282" y1="35200" x2="81215" y2="41700"/>
                        <a14:foregroundMark x1="67797" y1="11600" x2="69492" y2="19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299"/>
          <a:stretch/>
        </p:blipFill>
        <p:spPr>
          <a:xfrm>
            <a:off x="951375" y="1279617"/>
            <a:ext cx="2859900" cy="3987630"/>
          </a:xfrm>
        </p:spPr>
      </p:pic>
      <p:grpSp>
        <p:nvGrpSpPr>
          <p:cNvPr id="22" name="Group 21"/>
          <p:cNvGrpSpPr/>
          <p:nvPr/>
        </p:nvGrpSpPr>
        <p:grpSpPr>
          <a:xfrm>
            <a:off x="1294767" y="2337744"/>
            <a:ext cx="801530" cy="948932"/>
            <a:chOff x="5736026" y="2135485"/>
            <a:chExt cx="801530" cy="94893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4434345">
              <a:off x="5872480" y="1999031"/>
              <a:ext cx="479813" cy="75272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471649">
              <a:off x="6060513" y="2336039"/>
              <a:ext cx="477043" cy="748378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4423" y="1879779"/>
            <a:ext cx="3833777" cy="255712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9"/>
          <a:srcRect l="3807" t="5929" r="2850" b="4534"/>
          <a:stretch/>
        </p:blipFill>
        <p:spPr>
          <a:xfrm>
            <a:off x="5226305" y="2073835"/>
            <a:ext cx="2621295" cy="208834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3588024">
            <a:off x="6840864" y="3951271"/>
            <a:ext cx="370050" cy="58150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443998">
            <a:off x="-683874" y="5139459"/>
            <a:ext cx="4078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Bangla MN"/>
                <a:cs typeface="Bangla MN"/>
              </a:rPr>
              <a:t>Pivott Marker</a:t>
            </a:r>
            <a:endParaRPr lang="en-US" sz="2000" dirty="0">
              <a:solidFill>
                <a:srgbClr val="FFFFFF"/>
              </a:solidFill>
              <a:latin typeface="Bangla MN"/>
              <a:cs typeface="Bangla MN"/>
            </a:endParaRPr>
          </a:p>
        </p:txBody>
      </p:sp>
    </p:spTree>
    <p:extLst>
      <p:ext uri="{BB962C8B-B14F-4D97-AF65-F5344CB8AC3E}">
        <p14:creationId xmlns:p14="http://schemas.microsoft.com/office/powerpoint/2010/main" val="2472956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cap="none" dirty="0" smtClean="0">
                <a:latin typeface="Bangla MN"/>
                <a:cs typeface="Bangla MN"/>
              </a:rPr>
              <a:t>Target Market</a:t>
            </a:r>
            <a:endParaRPr lang="en-US" sz="5400" cap="none" dirty="0">
              <a:latin typeface="Bangla MN"/>
              <a:cs typeface="Bangla M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Teachers</a:t>
            </a:r>
          </a:p>
          <a:p>
            <a:r>
              <a:rPr lang="en-US" sz="4000" dirty="0" smtClean="0"/>
              <a:t>Business Men/Women</a:t>
            </a:r>
          </a:p>
          <a:p>
            <a:r>
              <a:rPr lang="en-US" sz="4000" dirty="0" smtClean="0"/>
              <a:t>Artists</a:t>
            </a:r>
          </a:p>
          <a:p>
            <a:r>
              <a:rPr lang="en-US" sz="4000" dirty="0" smtClean="0"/>
              <a:t>Designers</a:t>
            </a:r>
          </a:p>
          <a:p>
            <a:endParaRPr lang="en-US" sz="4000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443998">
            <a:off x="-683874" y="5139459"/>
            <a:ext cx="4078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Bangla MN"/>
                <a:cs typeface="Bangla MN"/>
              </a:rPr>
              <a:t>Pivott Marker</a:t>
            </a:r>
            <a:endParaRPr lang="en-US" sz="2000" dirty="0">
              <a:solidFill>
                <a:srgbClr val="FFFFFF"/>
              </a:solidFill>
              <a:latin typeface="Bangla MN"/>
              <a:cs typeface="Bangla MN"/>
            </a:endParaRPr>
          </a:p>
        </p:txBody>
      </p:sp>
    </p:spTree>
    <p:extLst>
      <p:ext uri="{BB962C8B-B14F-4D97-AF65-F5344CB8AC3E}">
        <p14:creationId xmlns:p14="http://schemas.microsoft.com/office/powerpoint/2010/main" val="437650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cap="none" dirty="0">
                <a:latin typeface="Bangla MN"/>
                <a:cs typeface="Bangla MN"/>
              </a:rPr>
              <a:t>Finances 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Cost to produce: $2</a:t>
            </a:r>
          </a:p>
          <a:p>
            <a:r>
              <a:rPr lang="en-US" sz="4000" dirty="0" smtClean="0"/>
              <a:t>Product Price: $4.99</a:t>
            </a:r>
          </a:p>
          <a:p>
            <a:r>
              <a:rPr lang="en-US" sz="4000" dirty="0" smtClean="0"/>
              <a:t>Profit Margin: 60%</a:t>
            </a:r>
          </a:p>
          <a:p>
            <a:r>
              <a:rPr lang="en-US" sz="4000" dirty="0" smtClean="0"/>
              <a:t>Market Share: 5.8%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8812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cap="none" dirty="0" smtClean="0">
                <a:latin typeface="Bangla MN"/>
                <a:cs typeface="Bangla MN"/>
              </a:rPr>
              <a:t>Finances </a:t>
            </a:r>
            <a:endParaRPr lang="en-US" sz="5400" cap="none" dirty="0">
              <a:latin typeface="Bangla MN"/>
              <a:cs typeface="Bangla MN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664912"/>
              </p:ext>
            </p:extLst>
          </p:nvPr>
        </p:nvGraphicFramePr>
        <p:xfrm>
          <a:off x="544682" y="1430134"/>
          <a:ext cx="8458200" cy="4062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 rot="443998">
            <a:off x="-683874" y="5139459"/>
            <a:ext cx="4078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Bangla MN"/>
                <a:cs typeface="Bangla MN"/>
              </a:rPr>
              <a:t>Pivott Marker</a:t>
            </a:r>
            <a:endParaRPr lang="en-US" sz="2000" dirty="0">
              <a:solidFill>
                <a:srgbClr val="FFFFFF"/>
              </a:solidFill>
              <a:latin typeface="Bangla MN"/>
              <a:cs typeface="Bangla MN"/>
            </a:endParaRPr>
          </a:p>
        </p:txBody>
      </p:sp>
    </p:spTree>
    <p:extLst>
      <p:ext uri="{BB962C8B-B14F-4D97-AF65-F5344CB8AC3E}">
        <p14:creationId xmlns:p14="http://schemas.microsoft.com/office/powerpoint/2010/main" val="158010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3518"/>
            <a:ext cx="7772400" cy="1143000"/>
          </a:xfrm>
        </p:spPr>
        <p:txBody>
          <a:bodyPr>
            <a:normAutofit/>
          </a:bodyPr>
          <a:lstStyle/>
          <a:p>
            <a:pPr algn="ctr"/>
            <a:r>
              <a:rPr lang="en-US" sz="5400" cap="none" dirty="0" smtClean="0">
                <a:latin typeface="Bangla MN"/>
                <a:cs typeface="Bangla MN"/>
              </a:rPr>
              <a:t>Competition</a:t>
            </a:r>
            <a:endParaRPr lang="en-US" sz="5400" cap="none" dirty="0">
              <a:latin typeface="Bangla MN"/>
              <a:cs typeface="Bangla MN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625" b="67250" l="2375" r="97375"/>
                    </a14:imgEffect>
                  </a14:imgLayer>
                </a14:imgProps>
              </a:ext>
            </a:extLst>
          </a:blip>
          <a:srcRect t="28370" b="28370"/>
          <a:stretch>
            <a:fillRect/>
          </a:stretch>
        </p:blipFill>
        <p:spPr>
          <a:xfrm>
            <a:off x="1644453" y="1729824"/>
            <a:ext cx="5216173" cy="225650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00" b="99000" l="1600" r="96400">
                        <a14:foregroundMark x1="72000" y1="25600" x2="73400" y2="30800"/>
                        <a14:foregroundMark x1="28200" y1="68000" x2="25200" y2="73800"/>
                        <a14:foregroundMark x1="32600" y1="67200" x2="22400" y2="79800"/>
                        <a14:foregroundMark x1="31200" y1="62800" x2="27400" y2="64200"/>
                        <a14:foregroundMark x1="40800" y1="50800" x2="40800" y2="50800"/>
                        <a14:foregroundMark x1="39000" y1="51800" x2="41800" y2="53000"/>
                        <a14:foregroundMark x1="34400" y1="56800" x2="36600" y2="54200"/>
                        <a14:foregroundMark x1="43000" y1="48000" x2="59400" y2="32200"/>
                        <a14:foregroundMark x1="61600" y1="29000" x2="70800" y2="20800"/>
                        <a14:foregroundMark x1="79800" y1="18400" x2="88000" y2="13800"/>
                        <a14:foregroundMark x1="76400" y1="16600" x2="81000" y2="23600"/>
                        <a14:foregroundMark x1="83000" y1="7000" x2="81600" y2="8400"/>
                        <a14:foregroundMark x1="51600" y1="50200" x2="51400" y2="51200"/>
                        <a14:foregroundMark x1="42200" y1="58200" x2="42800" y2="59200"/>
                        <a14:foregroundMark x1="13600" y1="84600" x2="19800" y2="8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23763">
            <a:off x="1122913" y="-120228"/>
            <a:ext cx="3803964" cy="3803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632" b="65658" l="0" r="100000">
                        <a14:foregroundMark x1="68947" y1="54868" x2="73947" y2="54868"/>
                        <a14:foregroundMark x1="86316" y1="59211" x2="92237" y2="59211"/>
                        <a14:foregroundMark x1="95526" y1="59737" x2="99079" y2="59737"/>
                        <a14:foregroundMark x1="87632" y1="57500" x2="90395" y2="57500"/>
                        <a14:foregroundMark x1="83947" y1="54605" x2="84079" y2="62368"/>
                        <a14:foregroundMark x1="23421" y1="57105" x2="32237" y2="57105"/>
                        <a14:foregroundMark x1="6184" y1="58684" x2="11974" y2="58553"/>
                        <a14:foregroundMark x1="19868" y1="54474" x2="24474" y2="54342"/>
                        <a14:foregroundMark x1="30263" y1="53553" x2="34737" y2="54474"/>
                        <a14:foregroundMark x1="66184" y1="56316" x2="59737" y2="53816"/>
                        <a14:foregroundMark x1="37632" y1="55132" x2="39474" y2="53421"/>
                        <a14:foregroundMark x1="55526" y1="52895" x2="57237" y2="53289"/>
                        <a14:foregroundMark x1="52895" y1="52895" x2="53947" y2="52895"/>
                        <a14:foregroundMark x1="40789" y1="53026" x2="42368" y2="53026"/>
                        <a14:foregroundMark x1="43553" y1="52763" x2="44737" y2="52763"/>
                        <a14:foregroundMark x1="46053" y1="52500" x2="47895" y2="52763"/>
                        <a14:foregroundMark x1="48684" y1="52368" x2="50789" y2="52368"/>
                      </a14:backgroundRemoval>
                    </a14:imgEffect>
                  </a14:imgLayer>
                </a14:imgProps>
              </a:ext>
            </a:extLst>
          </a:blip>
          <a:srcRect t="48604" b="32184"/>
          <a:stretch/>
        </p:blipFill>
        <p:spPr>
          <a:xfrm>
            <a:off x="3403871" y="4642691"/>
            <a:ext cx="4826000" cy="9271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46" b="99454" l="357" r="99762">
                        <a14:foregroundMark x1="33810" y1="70633" x2="35714" y2="686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884141">
            <a:off x="3516348" y="2118037"/>
            <a:ext cx="3426562" cy="37365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9628" y="3074909"/>
            <a:ext cx="6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39445" y="207922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40421" y="42378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24341" y="5431246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443998">
            <a:off x="-683874" y="5139459"/>
            <a:ext cx="4078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Bangla MN"/>
                <a:cs typeface="Bangla MN"/>
              </a:rPr>
              <a:t>Pivott Marker</a:t>
            </a:r>
            <a:endParaRPr lang="en-US" sz="2000" dirty="0">
              <a:solidFill>
                <a:srgbClr val="FFFFFF"/>
              </a:solidFill>
              <a:latin typeface="Bangla MN"/>
              <a:cs typeface="Bangla MN"/>
            </a:endParaRPr>
          </a:p>
        </p:txBody>
      </p:sp>
    </p:spTree>
    <p:extLst>
      <p:ext uri="{BB962C8B-B14F-4D97-AF65-F5344CB8AC3E}">
        <p14:creationId xmlns:p14="http://schemas.microsoft.com/office/powerpoint/2010/main" val="1869543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cap="none" dirty="0" smtClean="0">
                <a:latin typeface="Bangla MN"/>
                <a:cs typeface="Bangla MN"/>
              </a:rPr>
              <a:t>Why us?</a:t>
            </a:r>
            <a:endParaRPr lang="en-US" sz="5400" cap="none" dirty="0">
              <a:latin typeface="Bangla MN"/>
              <a:cs typeface="Bangla M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Low odor </a:t>
            </a:r>
          </a:p>
          <a:p>
            <a:r>
              <a:rPr lang="en-US" sz="4000" dirty="0" smtClean="0"/>
              <a:t>Washable </a:t>
            </a:r>
          </a:p>
          <a:p>
            <a:r>
              <a:rPr lang="en-US" sz="4000" dirty="0" smtClean="0"/>
              <a:t>Recyclable </a:t>
            </a:r>
          </a:p>
          <a:p>
            <a:r>
              <a:rPr lang="en-US" sz="4000" dirty="0" smtClean="0"/>
              <a:t>Last 20% longer</a:t>
            </a:r>
          </a:p>
          <a:p>
            <a:endParaRPr lang="en-US" sz="40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9" b="100000" l="210" r="99581">
                        <a14:foregroundMark x1="30398" y1="89106" x2="63312" y2="77654"/>
                        <a14:foregroundMark x1="22013" y1="66480" x2="23270" y2="66760"/>
                        <a14:foregroundMark x1="16562" y1="93296" x2="23899" y2="75978"/>
                        <a14:foregroundMark x1="50314" y1="69274" x2="67715" y2="68436"/>
                        <a14:backgroundMark x1="56394" y1="9777" x2="17610" y2="4749"/>
                        <a14:backgroundMark x1="47170" y1="31006" x2="48008" y2="312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2506" y="1600201"/>
            <a:ext cx="1790294" cy="1343659"/>
          </a:xfrm>
          <a:prstGeom prst="rect">
            <a:avLst/>
          </a:prstGeom>
        </p:spPr>
      </p:pic>
      <p:sp>
        <p:nvSpPr>
          <p:cNvPr id="7" name="&quot;No&quot; Symbol 6"/>
          <p:cNvSpPr/>
          <p:nvPr/>
        </p:nvSpPr>
        <p:spPr>
          <a:xfrm>
            <a:off x="4102506" y="1417638"/>
            <a:ext cx="1767840" cy="1837546"/>
          </a:xfrm>
          <a:prstGeom prst="noSmoking">
            <a:avLst>
              <a:gd name="adj" fmla="val 310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65" b="96387" l="10000" r="97500">
                        <a14:foregroundMark x1="27422" y1="48535" x2="27422" y2="80469"/>
                        <a14:foregroundMark x1="41328" y1="14453" x2="59844" y2="17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6800" y="3255184"/>
            <a:ext cx="1752600" cy="1402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443998">
            <a:off x="-683874" y="5139459"/>
            <a:ext cx="4078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Bangla MN"/>
                <a:cs typeface="Bangla MN"/>
              </a:rPr>
              <a:t>Pivott Marker</a:t>
            </a:r>
            <a:endParaRPr lang="en-US" sz="2000" dirty="0">
              <a:solidFill>
                <a:srgbClr val="FFFFFF"/>
              </a:solidFill>
              <a:latin typeface="Bangla MN"/>
              <a:cs typeface="Bangla MN"/>
            </a:endParaRPr>
          </a:p>
        </p:txBody>
      </p:sp>
    </p:spTree>
    <p:extLst>
      <p:ext uri="{BB962C8B-B14F-4D97-AF65-F5344CB8AC3E}">
        <p14:creationId xmlns:p14="http://schemas.microsoft.com/office/powerpoint/2010/main" val="2321429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85433" y="4206239"/>
            <a:ext cx="2559127" cy="112776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75000"/>
              </a:srgbClr>
            </a:glow>
            <a:outerShdw blurRad="50800" dist="41909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cap="none" dirty="0" smtClean="0"/>
              <a:t>Our Pride</a:t>
            </a:r>
            <a:endParaRPr lang="en-US" sz="54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7% profit      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443998">
            <a:off x="-683874" y="5139459"/>
            <a:ext cx="4078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Bangla MN"/>
                <a:cs typeface="Bangla MN"/>
              </a:rPr>
              <a:t>Pivott Marker</a:t>
            </a:r>
            <a:endParaRPr lang="en-US" sz="2000" dirty="0">
              <a:solidFill>
                <a:srgbClr val="FFFFFF"/>
              </a:solidFill>
              <a:latin typeface="Bangla MN"/>
              <a:cs typeface="Bangla M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007" y="3978193"/>
            <a:ext cx="5081193" cy="162296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2513648">
            <a:off x="3104643" y="2281098"/>
            <a:ext cx="1519941" cy="1462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0" b="98300" l="3770" r="95812">
                        <a14:foregroundMark x1="44712" y1="8600" x2="54974" y2="53000"/>
                        <a14:foregroundMark x1="36230" y1="10000" x2="38010" y2="9300"/>
                        <a14:foregroundMark x1="84503" y1="45100" x2="79686" y2="51500"/>
                        <a14:foregroundMark x1="70262" y1="51300" x2="69005" y2="55100"/>
                        <a14:foregroundMark x1="64712" y1="56300" x2="70681" y2="55100"/>
                        <a14:foregroundMark x1="62199" y1="57800" x2="63979" y2="57300"/>
                        <a14:foregroundMark x1="74764" y1="48900" x2="76963" y2="48200"/>
                        <a14:foregroundMark x1="77906" y1="47900" x2="80000" y2="47300"/>
                        <a14:foregroundMark x1="87853" y1="44800" x2="86911" y2="46300"/>
                        <a14:foregroundMark x1="81361" y1="46700" x2="82408" y2="46300"/>
                        <a14:foregroundMark x1="69529" y1="50300" x2="70890" y2="50100"/>
                        <a14:foregroundMark x1="88168" y1="43500" x2="87120" y2="44500"/>
                        <a14:foregroundMark x1="91309" y1="45900" x2="91099" y2="48000"/>
                        <a14:foregroundMark x1="14869" y1="47800" x2="15393" y2="48100"/>
                        <a14:foregroundMark x1="8063" y1="54400" x2="9005" y2="56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5973" y="1814327"/>
            <a:ext cx="2532227" cy="265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9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Urban Pop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Urban Pop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58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contourW="15875">
            <a:bevelT w="95250" h="1270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alpha val="100000"/>
                <a:satMod val="100000"/>
                <a:lumMod val="100000"/>
              </a:schemeClr>
            </a:gs>
            <a:gs pos="9000">
              <a:schemeClr val="phClr">
                <a:tint val="90000"/>
                <a:shade val="100000"/>
                <a:alpha val="100000"/>
                <a:satMod val="100000"/>
                <a:lumMod val="100000"/>
              </a:schemeClr>
            </a:gs>
            <a:gs pos="34000">
              <a:schemeClr val="phClr">
                <a:tint val="83000"/>
                <a:shade val="100000"/>
                <a:alpha val="100000"/>
                <a:satMod val="100000"/>
                <a:lumMod val="100000"/>
              </a:schemeClr>
            </a:gs>
            <a:gs pos="62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  <a:gs pos="90000">
              <a:schemeClr val="phClr">
                <a:tint val="92000"/>
                <a:shade val="100000"/>
                <a:alpha val="100000"/>
                <a:satMod val="100000"/>
                <a:lumMod val="90000"/>
              </a:schemeClr>
            </a:gs>
            <a:gs pos="100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8000"/>
              </a:schemeClr>
            </a:gs>
            <a:gs pos="100000">
              <a:schemeClr val="phClr">
                <a:tint val="95000"/>
                <a:shade val="98000"/>
                <a:lumMod val="80000"/>
              </a:schemeClr>
            </a:gs>
          </a:gsLst>
          <a:path path="circle">
            <a:fillToRect l="50000" t="100000" r="10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 Pop.thmx</Template>
  <TotalTime>2775</TotalTime>
  <Words>197</Words>
  <Application>Microsoft Macintosh PowerPoint</Application>
  <PresentationFormat>On-screen Show (4:3)</PresentationFormat>
  <Paragraphs>60</Paragraphs>
  <Slides>10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Urban Pop</vt:lpstr>
      <vt:lpstr>PowerPoint Presentation</vt:lpstr>
      <vt:lpstr>PowerPoint Presentation</vt:lpstr>
      <vt:lpstr>Our Inspiration</vt:lpstr>
      <vt:lpstr>Target Market</vt:lpstr>
      <vt:lpstr>Finances </vt:lpstr>
      <vt:lpstr>Finances </vt:lpstr>
      <vt:lpstr>Competition</vt:lpstr>
      <vt:lpstr>Why us?</vt:lpstr>
      <vt:lpstr>Our Pride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DeLong</dc:creator>
  <cp:lastModifiedBy>Santiago  Paz</cp:lastModifiedBy>
  <cp:revision>47</cp:revision>
  <dcterms:created xsi:type="dcterms:W3CDTF">2014-11-13T21:55:07Z</dcterms:created>
  <dcterms:modified xsi:type="dcterms:W3CDTF">2014-12-05T06:12:24Z</dcterms:modified>
</cp:coreProperties>
</file>